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1"/>
  </p:notesMasterIdLst>
  <p:sldIdLst>
    <p:sldId id="295" r:id="rId5"/>
    <p:sldId id="296" r:id="rId6"/>
    <p:sldId id="297" r:id="rId7"/>
    <p:sldId id="298" r:id="rId8"/>
    <p:sldId id="299" r:id="rId9"/>
    <p:sldId id="30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8E40"/>
    <a:srgbClr val="F26622"/>
    <a:srgbClr val="E91069"/>
    <a:srgbClr val="B8CC37"/>
    <a:srgbClr val="5E9531"/>
    <a:srgbClr val="993300"/>
    <a:srgbClr val="B1D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AB1433-BF8B-45C5-81D6-089F21EECCF9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530340-F5C0-43BA-9CC1-D63E860F3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3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doe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>
                <a:solidFill>
                  <a:schemeClr val="bg1"/>
                </a:solidFill>
              </a:rPr>
              <a:t>Richard</a:t>
            </a:r>
            <a:r>
              <a:rPr lang="en-US" sz="1400" b="1" baseline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1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7055141" y="1019660"/>
            <a:ext cx="2078037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2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7206143" y="1019660"/>
            <a:ext cx="192703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>
                <a:solidFill>
                  <a:schemeClr val="bg1"/>
                </a:solidFill>
              </a:rPr>
              <a:t>Richard</a:t>
            </a:r>
            <a:r>
              <a:rPr lang="en-US" sz="1400" b="1" baseline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3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105475" y="1019660"/>
            <a:ext cx="2027703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29077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0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1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>
                <a:solidFill>
                  <a:schemeClr val="bg1"/>
                </a:solidFill>
              </a:rPr>
              <a:t>Richard</a:t>
            </a:r>
            <a:r>
              <a:rPr lang="en-US" sz="1400" b="1" baseline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>
                <a:solidFill>
                  <a:schemeClr val="bg1"/>
                </a:solidFill>
                <a:hlinkClick r:id="rId3"/>
              </a:rPr>
              <a:t>gadoe.org</a:t>
            </a:r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6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64163"/>
            <a:ext cx="4629150" cy="41968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1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01091"/>
            <a:ext cx="4629150" cy="40599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gadoe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05.04.18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7172587" y="1019660"/>
            <a:ext cx="19605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>
                <a:solidFill>
                  <a:schemeClr val="tx1">
                    <a:lumMod val="65000"/>
                    <a:lumOff val="35000"/>
                  </a:schemeClr>
                </a:solidFill>
                <a:hlinkClick r:id="rId15"/>
              </a:rPr>
              <a:t>gadoe.org</a:t>
            </a:r>
            <a:endParaRPr lang="en-US" sz="10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fr.gov/cgi-bin/text-idx?tpl=/ecfrbrowse/Title02/2cfr200_main_02.t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doe.org/School-Improvement/Federal-Programs/Pages/Federal-Programs-Handbook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57052" y="1512416"/>
            <a:ext cx="8534400" cy="465670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>
                <a:solidFill>
                  <a:prstClr val="black"/>
                </a:solidFill>
              </a:rPr>
              <a:t>Supplement not Supplant</a:t>
            </a:r>
          </a:p>
          <a:p>
            <a:endParaRPr lang="en-US" sz="1800" b="1" dirty="0">
              <a:solidFill>
                <a:prstClr val="black"/>
              </a:solidFill>
              <a:cs typeface="Calibri"/>
            </a:endParaRPr>
          </a:p>
          <a:p>
            <a:r>
              <a:rPr lang="en-US" sz="3600" b="1" dirty="0">
                <a:solidFill>
                  <a:prstClr val="black"/>
                </a:solidFill>
              </a:rPr>
              <a:t>Wes Sherrell</a:t>
            </a:r>
          </a:p>
          <a:p>
            <a:r>
              <a:rPr lang="en-US" sz="3600" b="1" dirty="0">
                <a:solidFill>
                  <a:prstClr val="black"/>
                </a:solidFill>
                <a:cs typeface="Calibri"/>
              </a:rPr>
              <a:t>Director of Internal Audit</a:t>
            </a:r>
          </a:p>
          <a:p>
            <a:r>
              <a:rPr lang="en-US" sz="3600" b="1" dirty="0">
                <a:solidFill>
                  <a:prstClr val="black"/>
                </a:solidFill>
                <a:cs typeface="Calibri"/>
              </a:rPr>
              <a:t>Georgia Department of Education</a:t>
            </a:r>
          </a:p>
          <a:p>
            <a:endParaRPr lang="en-US" sz="20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113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C4FD7-5A4F-4CB4-BB30-770B4A65B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Supplement not Supplant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F67B3-9EB1-469E-9F6B-3CF309120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 CFR Part 200 - Uniform Grant Guidance (UGG) </a:t>
            </a:r>
            <a:r>
              <a:rPr lang="en-US" dirty="0"/>
              <a:t>Requirement for </a:t>
            </a:r>
            <a:r>
              <a:rPr lang="en-US" b="1" dirty="0"/>
              <a:t>Striving Readers Comprehensive Literacy Programs (L4GA). </a:t>
            </a:r>
            <a:r>
              <a:rPr lang="en-US" dirty="0"/>
              <a:t>Catalog of Federal Domestic Assistance </a:t>
            </a:r>
            <a:r>
              <a:rPr lang="en-US" b="1" dirty="0"/>
              <a:t>(CFDA) Number 84.371C </a:t>
            </a:r>
          </a:p>
          <a:p>
            <a:r>
              <a:rPr lang="en-US" dirty="0">
                <a:hlinkClick r:id="rId2"/>
              </a:rPr>
              <a:t>https://ecfr.gov/cgi-bin/text-idx?tpl=/ecfrbrowse/Title02/2cfr200_main_02.tpl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8144D-099F-4F14-AACA-AFDF7610FC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05.04.18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97B473-D3E1-4C5D-89AB-77CBE7A4A8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0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CA0C-6351-4AF2-9A5B-79DD9A4A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Supplement not Supplant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7E72C-3C6B-4DB0-ADA3-24EFC75A3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7339"/>
            <a:ext cx="7886700" cy="4109624"/>
          </a:xfrm>
        </p:spPr>
        <p:txBody>
          <a:bodyPr/>
          <a:lstStyle/>
          <a:p>
            <a:r>
              <a:rPr lang="en-US" b="1" dirty="0"/>
              <a:t>GaDOE Federal Programs Handbook pp. 64-65</a:t>
            </a:r>
            <a:endParaRPr lang="en-US" b="1" dirty="0">
              <a:hlinkClick r:id="rId2"/>
            </a:endParaRPr>
          </a:p>
          <a:p>
            <a:r>
              <a:rPr lang="en-US" dirty="0">
                <a:hlinkClick r:id="rId2"/>
              </a:rPr>
              <a:t>http://www.gadoe.org/School-Improvement/Federal-Programs/Pages/Federal-Programs-Handbook.aspx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54F0A-3C36-4255-9545-C589B3ADD39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05.04.18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8CEF6-AC13-442F-807D-790243EDA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6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171EE-2064-4848-959F-28C6DD3D4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Supplement not Supplant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6002E-24A0-4ECD-A326-FE09A7D36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Uniform Administrative Requirements, Cost Principles, and Audit Requirements for Federal Awards (2 C.F.R. Part 200) </a:t>
            </a:r>
            <a:r>
              <a:rPr lang="en-US" b="1" dirty="0"/>
              <a:t>presumes supplanting has occurred if federal funds are used to provide services that (not applicable to Title I, Part A): </a:t>
            </a:r>
          </a:p>
          <a:p>
            <a:pPr lvl="1"/>
            <a:r>
              <a:rPr lang="en-US" dirty="0"/>
              <a:t>were required to be made available under other federal, state, or local laws;</a:t>
            </a:r>
          </a:p>
          <a:p>
            <a:pPr lvl="1"/>
            <a:r>
              <a:rPr lang="en-US" dirty="0"/>
              <a:t>were provided with non-federal funds in prior years; </a:t>
            </a:r>
          </a:p>
          <a:p>
            <a:pPr lvl="1"/>
            <a:r>
              <a:rPr lang="en-US" dirty="0"/>
              <a:t>were provided to federal program eligible children, if those same services are provided with non-federal funds to non-federal program eligible children. </a:t>
            </a:r>
          </a:p>
          <a:p>
            <a:pPr lvl="1"/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46D63-22D6-4790-B897-ED49919A386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05.04.18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5BA4A-B376-4669-95AC-C7E3BFF78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5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2D0AF-430F-4464-A64B-6220EA8C6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Supplement not Supplant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0F53D-34AB-495E-AB8D-43D73CA63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An LEA may rebut a supplanting determination if it can demonstrate</a:t>
            </a:r>
            <a:r>
              <a:rPr lang="en-US" dirty="0"/>
              <a:t> </a:t>
            </a:r>
            <a:r>
              <a:rPr lang="en-US" b="1" dirty="0"/>
              <a:t>it would not have provided services had the federal funds not been available. </a:t>
            </a:r>
            <a:r>
              <a:rPr lang="en-US" dirty="0"/>
              <a:t>An LEA should maintain documentation, including but not limited to: </a:t>
            </a:r>
          </a:p>
          <a:p>
            <a:pPr lvl="1"/>
            <a:r>
              <a:rPr lang="en-US" dirty="0"/>
              <a:t>fiscal or programmatic documentation to confirm that, in the absence of the federal funds, the LEA would have eliminated services in question. </a:t>
            </a:r>
          </a:p>
          <a:p>
            <a:pPr lvl="1"/>
            <a:r>
              <a:rPr lang="en-US" dirty="0"/>
              <a:t>state or local legislative action. </a:t>
            </a:r>
          </a:p>
          <a:p>
            <a:pPr lvl="1"/>
            <a:r>
              <a:rPr lang="en-US" dirty="0"/>
              <a:t>budget histories.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D2235-C3C8-401B-BE87-98A231B61AF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05.04.18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513685-A82A-4E88-8B7B-F5A994859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552E2-978A-496F-9B63-C164F035A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Supplement not Supplant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0FA03-0BD4-4EBF-B60A-3E9BECDF6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Keys to remember</a:t>
            </a:r>
          </a:p>
          <a:p>
            <a:pPr lvl="1"/>
            <a:r>
              <a:rPr lang="en-US" dirty="0"/>
              <a:t> Federal funds </a:t>
            </a:r>
            <a:r>
              <a:rPr lang="en-US" b="1" dirty="0"/>
              <a:t>must supplement </a:t>
            </a:r>
            <a:r>
              <a:rPr lang="en-US" dirty="0"/>
              <a:t>(add to, increase or enhance) the programs and services offered with state and local funds.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Federal funds </a:t>
            </a:r>
            <a:r>
              <a:rPr lang="en-US" b="1" dirty="0"/>
              <a:t>must not supplant </a:t>
            </a:r>
            <a:r>
              <a:rPr lang="en-US" dirty="0"/>
              <a:t>(take the place of or replace) if state and local funds used to offer those programs and services.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87901-E45B-42ED-B709-9254454D26A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05.04.18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052ED-7372-4047-BA79-BFE23F8232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0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DOE-PowerPoint-Template">
  <a:themeElements>
    <a:clrScheme name="GaDO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8CC37"/>
      </a:accent1>
      <a:accent2>
        <a:srgbClr val="4D8E40"/>
      </a:accent2>
      <a:accent3>
        <a:srgbClr val="F16622"/>
      </a:accent3>
      <a:accent4>
        <a:srgbClr val="E91069"/>
      </a:accent4>
      <a:accent5>
        <a:srgbClr val="8B8C8C"/>
      </a:accent5>
      <a:accent6>
        <a:srgbClr val="ABACAC"/>
      </a:accent6>
      <a:hlink>
        <a:srgbClr val="4D8E40"/>
      </a:hlink>
      <a:folHlink>
        <a:srgbClr val="4D8E4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DOE-PowerPoint-WhiteTemplate.potx [Read-Only]" id="{DEC8DBD5-6872-40DF-8D96-012177D958B4}" vid="{2AC73264-DE3E-4097-B152-B95468812EA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ED4ED8A2D7EB479F17F559EDA72320" ma:contentTypeVersion="1" ma:contentTypeDescription="Create a new document." ma:contentTypeScope="" ma:versionID="d36aeffa3b8c082a25d91064e851a079">
  <xsd:schema xmlns:xsd="http://www.w3.org/2001/XMLSchema" xmlns:xs="http://www.w3.org/2001/XMLSchema" xmlns:p="http://schemas.microsoft.com/office/2006/metadata/properties" xmlns:ns1="http://schemas.microsoft.com/sharepoint/v3" xmlns:ns2="1d496aed-39d0-4758-b3cf-4e4773287716" targetNamespace="http://schemas.microsoft.com/office/2006/metadata/properties" ma:root="true" ma:fieldsID="e0a227e79e5b6307bbf1572d7d772b37" ns1:_="" ns2:_="">
    <xsd:import namespace="http://schemas.microsoft.com/sharepoint/v3"/>
    <xsd:import namespace="1d496aed-39d0-4758-b3cf-4e4773287716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496aed-39d0-4758-b3cf-4e4773287716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description="" ma:hidden="true" ma:list="{c9dd594f-b3c3-485c-979e-10fa5fdd8c85}" ma:internalName="TaxCatchAll" ma:showField="CatchAllData" ma:web="f9e61c99-8b37-4962-a864-d7fde1b0d0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description="" ma:hidden="true" ma:list="{c9dd594f-b3c3-485c-979e-10fa5fdd8c85}" ma:internalName="TaxCatchAllLabel" ma:readOnly="true" ma:showField="CatchAllDataLabel" ma:web="f9e61c99-8b37-4962-a864-d7fde1b0d0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d496aed-39d0-4758-b3cf-4e4773287716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1E2A5A-4092-4E1B-9A11-8689188F7803}"/>
</file>

<file path=customXml/itemProps2.xml><?xml version="1.0" encoding="utf-8"?>
<ds:datastoreItem xmlns:ds="http://schemas.openxmlformats.org/officeDocument/2006/customXml" ds:itemID="{C088A7C3-2BB5-4A18-898A-30CE89B2372C}"/>
</file>

<file path=customXml/itemProps3.xml><?xml version="1.0" encoding="utf-8"?>
<ds:datastoreItem xmlns:ds="http://schemas.openxmlformats.org/officeDocument/2006/customXml" ds:itemID="{1CF00EE7-5F6E-409F-88CA-8BEF9EFD5F4F}"/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283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Rounded MT Bold</vt:lpstr>
      <vt:lpstr>Calibri</vt:lpstr>
      <vt:lpstr>GaDOE-PowerPoint-Template</vt:lpstr>
      <vt:lpstr>PowerPoint Presentation</vt:lpstr>
      <vt:lpstr>Supplement not Supplant</vt:lpstr>
      <vt:lpstr>Supplement not Supplant</vt:lpstr>
      <vt:lpstr>Supplement not Supplant</vt:lpstr>
      <vt:lpstr>Supplement not Supplant</vt:lpstr>
      <vt:lpstr>Supplement not Supplant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Banter</dc:creator>
  <cp:lastModifiedBy>Julie Morrill</cp:lastModifiedBy>
  <cp:revision>63</cp:revision>
  <dcterms:modified xsi:type="dcterms:W3CDTF">2018-06-21T09:49:59Z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0x010100BCED4ED8A2D7EB479F17F559EDA72320</vt:lpwstr>
  </property>
</Properties>
</file>